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9"/>
  </p:notesMasterIdLst>
  <p:sldIdLst>
    <p:sldId id="303" r:id="rId2"/>
    <p:sldId id="353" r:id="rId3"/>
    <p:sldId id="360" r:id="rId4"/>
    <p:sldId id="354" r:id="rId5"/>
    <p:sldId id="355" r:id="rId6"/>
    <p:sldId id="356" r:id="rId7"/>
    <p:sldId id="357" r:id="rId8"/>
    <p:sldId id="350" r:id="rId9"/>
    <p:sldId id="352" r:id="rId10"/>
    <p:sldId id="366" r:id="rId11"/>
    <p:sldId id="359" r:id="rId12"/>
    <p:sldId id="363" r:id="rId13"/>
    <p:sldId id="362" r:id="rId14"/>
    <p:sldId id="358" r:id="rId15"/>
    <p:sldId id="364" r:id="rId16"/>
    <p:sldId id="365" r:id="rId17"/>
    <p:sldId id="323" r:id="rId1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CF3A3-D7E9-4874-94A5-42DF93ECD00D}">
  <a:tblStyle styleId="{BC7CF3A3-D7E9-4874-94A5-42DF93ECD00D}" styleName="HiOA">
    <a:wholeTbl>
      <a:tcTxStyle>
        <a:fontRef idx="minor">
          <a:prstClr val="black"/>
        </a:fontRef>
        <a:schemeClr val="dk1"/>
      </a:tcTxStyle>
      <a:tcStyle>
        <a:tcBdr>
          <a:left>
            <a:ln w="3175" cmpd="sng">
              <a:noFill/>
            </a:ln>
          </a:left>
          <a:right>
            <a:ln w="3175" cmpd="sng">
              <a:noFill/>
            </a:ln>
          </a:right>
          <a:top>
            <a:ln w="3175" cmpd="sng">
              <a:noFill/>
            </a:ln>
          </a:top>
          <a:bottom>
            <a:ln w="3175" cmpd="sng">
              <a:solidFill>
                <a:prstClr val="gray"/>
              </a:solidFill>
            </a:ln>
          </a:bottom>
          <a:insideH>
            <a:ln w="3175" cmpd="sng">
              <a:solidFill>
                <a:prstClr val="gray"/>
              </a:solidFill>
            </a:ln>
          </a:insideH>
          <a:insideV>
            <a:ln w="3175" cmpd="sng">
              <a:solidFill>
                <a:schemeClr val="dk1"/>
              </a:solidFill>
            </a:ln>
          </a:insideV>
        </a:tcBdr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Row>
      <a:tcTxStyle>
        <a:fontRef idx="minor">
          <a:prstClr val="black"/>
        </a:fontRef>
        <a:schemeClr val="dk1"/>
      </a:tcTxStyle>
      <a:tcStyle>
        <a:tcBdr>
          <a:top>
            <a:ln w="100000" cmpd="sng">
              <a:solidFill>
                <a:schemeClr val="accent1"/>
              </a:solidFill>
            </a:ln>
          </a:top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1" autoAdjust="0"/>
    <p:restoredTop sz="79346" autoAdjust="0"/>
  </p:normalViewPr>
  <p:slideViewPr>
    <p:cSldViewPr>
      <p:cViewPr>
        <p:scale>
          <a:sx n="72" d="100"/>
          <a:sy n="72" d="100"/>
        </p:scale>
        <p:origin x="10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408D-4FDA-4C06-A667-E06EB9929BCE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A5A6-6F89-47DF-BA93-997314596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11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A5A6-6F89-47DF-BA93-997314596F9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7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34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99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772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2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2941-CE4F-464F-A7D8-99E3A2A2BDB7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035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43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2941-CE4F-464F-A7D8-99E3A2A2BDB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33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2941-CE4F-464F-A7D8-99E3A2A2BDB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37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A5A6-6F89-47DF-BA93-997314596F9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97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A5A6-6F89-47DF-BA93-997314596F9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87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A5A6-6F89-47DF-BA93-997314596F9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09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C2941-CE4F-464F-A7D8-99E3A2A2BDB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67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89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19BA-F164-4E16-BE57-A29CA23B268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2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523863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85166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544020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" y="1530000"/>
            <a:ext cx="8857506" cy="50261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6000" y="2686080"/>
            <a:ext cx="6678408" cy="1169551"/>
          </a:xfrm>
        </p:spPr>
        <p:txBody>
          <a:bodyPr anchor="t"/>
          <a:lstStyle>
            <a:lvl1pPr algn="l">
              <a:defRPr sz="3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0000" y="6584007"/>
            <a:ext cx="720000" cy="92333"/>
          </a:xfrm>
        </p:spPr>
        <p:txBody>
          <a:bodyPr/>
          <a:lstStyle/>
          <a:p>
            <a:fld id="{006199A3-D8A4-47F6-9DB2-534AF6D37417}" type="datetime1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30000" y="6584007"/>
            <a:ext cx="6120000" cy="923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74000" y="6586833"/>
            <a:ext cx="720000" cy="92333"/>
          </a:xfrm>
        </p:spPr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798022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" y="1530000"/>
            <a:ext cx="8857506" cy="50261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6000" y="2686080"/>
            <a:ext cx="6102344" cy="323165"/>
          </a:xfrm>
        </p:spPr>
        <p:txBody>
          <a:bodyPr anchor="t"/>
          <a:lstStyle>
            <a:lvl1pPr algn="l"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0000" y="6584007"/>
            <a:ext cx="720000" cy="92333"/>
          </a:xfrm>
        </p:spPr>
        <p:txBody>
          <a:bodyPr/>
          <a:lstStyle/>
          <a:p>
            <a:fld id="{006199A3-D8A4-47F6-9DB2-534AF6D37417}" type="datetime1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30000" y="6584007"/>
            <a:ext cx="6120000" cy="923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74000" y="6586833"/>
            <a:ext cx="720000" cy="92333"/>
          </a:xfrm>
        </p:spPr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579719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B32-9B16-4482-A06F-9596C09D871C}" type="datetime1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42875" y="1530350"/>
            <a:ext cx="8856000" cy="5026025"/>
          </a:xfrm>
          <a:solidFill>
            <a:schemeClr val="bg1">
              <a:lumMod val="95000"/>
            </a:schemeClr>
          </a:solidFill>
        </p:spPr>
        <p:txBody>
          <a:bodyPr tIns="1980000">
            <a:noAutofit/>
          </a:bodyPr>
          <a:lstStyle>
            <a:lvl1pPr marL="3175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6090346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738908"/>
            <a:ext cx="4176464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2397700"/>
            <a:ext cx="4176464" cy="3767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09E1-00A2-4367-99C2-1343654168EA}" type="datetime1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50000" y="1818000"/>
            <a:ext cx="3934800" cy="4345200"/>
          </a:xfrm>
          <a:solidFill>
            <a:schemeClr val="bg1">
              <a:lumMod val="95000"/>
            </a:schemeClr>
          </a:solidFill>
        </p:spPr>
        <p:txBody>
          <a:bodyPr tIns="1620000">
            <a:noAutofit/>
          </a:bodyPr>
          <a:lstStyle>
            <a:lvl1pPr marL="3175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435186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98000" y="1738908"/>
            <a:ext cx="4950464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98000" y="2397700"/>
            <a:ext cx="4950464" cy="3767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4E55-DBFC-4FFF-9599-DC6F3DB6C418}" type="datetime1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50000" y="1818000"/>
            <a:ext cx="3060000" cy="1843200"/>
          </a:xfrm>
          <a:solidFill>
            <a:schemeClr val="bg1">
              <a:lumMod val="95000"/>
            </a:schemeClr>
          </a:solidFill>
        </p:spPr>
        <p:txBody>
          <a:bodyPr tIns="468000">
            <a:noAutofit/>
          </a:bodyPr>
          <a:lstStyle>
            <a:lvl1pPr marL="3175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450000" y="3751200"/>
            <a:ext cx="3060000" cy="2412000"/>
          </a:xfrm>
          <a:solidFill>
            <a:schemeClr val="bg1">
              <a:lumMod val="95000"/>
            </a:schemeClr>
          </a:solidFill>
        </p:spPr>
        <p:txBody>
          <a:bodyPr tIns="756000">
            <a:noAutofit/>
          </a:bodyPr>
          <a:lstStyle>
            <a:lvl1pPr marL="3175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320033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BCFE-DA8E-4499-9750-B9170A37B622}" type="datetime1">
              <a:rPr lang="nb-NO" smtClean="0"/>
              <a:t>13.11.2017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467544" y="1723455"/>
            <a:ext cx="8280920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63731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03944"/>
            <a:ext cx="4040188" cy="246221"/>
          </a:xfrm>
        </p:spPr>
        <p:txBody>
          <a:bodyPr anchor="b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503944"/>
            <a:ext cx="4041775" cy="246221"/>
          </a:xfrm>
        </p:spPr>
        <p:txBody>
          <a:bodyPr anchor="b">
            <a:sp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528392"/>
          </a:xfrm>
        </p:spPr>
        <p:txBody>
          <a:bodyPr/>
          <a:lstStyle>
            <a:lvl1pPr marL="182563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400"/>
            </a:lvl1pPr>
            <a:lvl2pPr marL="432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864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800"/>
            </a:lvl3pPr>
            <a:lvl4pPr marL="1296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1728000" marR="0" indent="-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2563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2563" marR="0" lvl="1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2563" marR="0" lvl="2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2563" marR="0" lvl="3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2563" marR="0" lvl="4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D9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C192-56B1-47DC-8944-F3151D48215A}" type="datetime1">
              <a:rPr lang="nb-NO" smtClean="0"/>
              <a:t>13.11.2017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67544" y="1723455"/>
            <a:ext cx="8280920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61129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304264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03727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275299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97005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926279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883568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189805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72148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EFE6-CA3F-49DC-88E7-80F8415D0483}" type="datetime4">
              <a:rPr lang="nb-NO" smtClean="0"/>
              <a:t>13. november 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BA5C-F18D-4F44-83AF-15E80F06FDDC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12"/>
          <p:cNvCxnSpPr/>
          <p:nvPr userDrawn="1"/>
        </p:nvCxnSpPr>
        <p:spPr>
          <a:xfrm>
            <a:off x="1530000" y="1080000"/>
            <a:ext cx="747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9"/>
          <p:cNvSpPr/>
          <p:nvPr userDrawn="1"/>
        </p:nvSpPr>
        <p:spPr>
          <a:xfrm>
            <a:off x="144000" y="6552000"/>
            <a:ext cx="88560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9" name="Bild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9307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9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651" r:id="rId12"/>
    <p:sldLayoutId id="2147483663" r:id="rId13"/>
    <p:sldLayoutId id="2147483664" r:id="rId14"/>
    <p:sldLayoutId id="2147483665" r:id="rId15"/>
    <p:sldLayoutId id="2147483666" r:id="rId16"/>
    <p:sldLayoutId id="2147483652" r:id="rId17"/>
    <p:sldLayoutId id="2147483653" r:id="rId1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30596" y="2204864"/>
            <a:ext cx="9468544" cy="792088"/>
          </a:xfrm>
        </p:spPr>
        <p:txBody>
          <a:bodyPr>
            <a:noAutofit/>
          </a:bodyPr>
          <a:lstStyle/>
          <a:p>
            <a:pPr lvl="0"/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/>
              <a:t/>
            </a:r>
            <a:br>
              <a:rPr lang="nb-NO" sz="3600" dirty="0"/>
            </a:br>
            <a:r>
              <a:rPr lang="nb-NO" sz="3600" b="1" dirty="0"/>
              <a:t>Lojalitet, nøytralitet og </a:t>
            </a:r>
            <a:r>
              <a:rPr lang="nb-NO" sz="3600" b="1"/>
              <a:t>faglig </a:t>
            </a:r>
            <a:r>
              <a:rPr lang="nb-NO" sz="3600" b="1" smtClean="0"/>
              <a:t>uavhengighet</a:t>
            </a:r>
            <a:br>
              <a:rPr lang="nb-NO" sz="3600" b="1" smtClean="0"/>
            </a:br>
            <a:r>
              <a:rPr lang="nb-NO" sz="3600" b="1" smtClean="0"/>
              <a:t> </a:t>
            </a:r>
            <a:r>
              <a:rPr lang="nb-NO" sz="3600" b="1" dirty="0"/>
              <a:t>i sentraladministrasjonen </a:t>
            </a:r>
            <a:endParaRPr lang="nb-NO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3645024"/>
            <a:ext cx="7696200" cy="4191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nb-NO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2400" dirty="0" smtClean="0"/>
              <a:t>Statsviterkonferansen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2400" dirty="0" smtClean="0"/>
              <a:t>10. </a:t>
            </a:r>
            <a:r>
              <a:rPr lang="nb-NO" sz="2400" dirty="0"/>
              <a:t>n</a:t>
            </a:r>
            <a:r>
              <a:rPr lang="nb-NO" sz="2400" dirty="0" smtClean="0"/>
              <a:t>ovember 2017</a:t>
            </a:r>
          </a:p>
          <a:p>
            <a:pPr marL="0" indent="0" algn="ctr">
              <a:spcBef>
                <a:spcPts val="0"/>
              </a:spcBef>
              <a:buNone/>
            </a:pPr>
            <a:endParaRPr lang="nb-NO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nb-NO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2400" dirty="0" smtClean="0"/>
              <a:t>Kristoffer Kolltveit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2400" dirty="0" smtClean="0"/>
              <a:t>Institutt for offentlig administrasjon og ledelse, </a:t>
            </a:r>
            <a:r>
              <a:rPr lang="nb-NO" sz="2400" dirty="0" err="1" smtClean="0"/>
              <a:t>HiOA</a:t>
            </a:r>
            <a:endParaRPr lang="nb-NO" sz="2400" dirty="0" smtClean="0"/>
          </a:p>
          <a:p>
            <a:pPr marL="0" indent="0">
              <a:spcBef>
                <a:spcPts val="0"/>
              </a:spcBef>
              <a:buNone/>
            </a:pPr>
            <a:endParaRPr lang="nb-NO" sz="2400" dirty="0" smtClean="0"/>
          </a:p>
          <a:p>
            <a:pPr marL="0" indent="0">
              <a:spcBef>
                <a:spcPts val="0"/>
              </a:spcBef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6313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2322" y="372293"/>
            <a:ext cx="7781006" cy="10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Påvirkes </a:t>
            </a:r>
            <a:r>
              <a:rPr lang="nb-NO" sz="3200" b="1" smtClean="0"/>
              <a:t>av mediearbeid og mediesyn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600" dirty="0" smtClean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32848" cy="50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371872"/>
            <a:ext cx="8504997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smtClean="0"/>
              <a:t>Internasjonale paralleller til Dahl Jacobsen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752600"/>
            <a:ext cx="8793360" cy="4700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dirty="0" smtClean="0"/>
              <a:t>DK: Lydhørhet </a:t>
            </a:r>
            <a:r>
              <a:rPr lang="nb-NO" sz="2600" dirty="0"/>
              <a:t>og lojalitet, men ikke </a:t>
            </a:r>
            <a:r>
              <a:rPr lang="nb-NO" sz="2600" dirty="0" smtClean="0"/>
              <a:t>ubetinget forpliktelse </a:t>
            </a:r>
          </a:p>
          <a:p>
            <a:pPr lvl="1"/>
            <a:r>
              <a:rPr lang="nb-NO" sz="2100" dirty="0"/>
              <a:t>Sannhet</a:t>
            </a:r>
          </a:p>
          <a:p>
            <a:pPr lvl="1"/>
            <a:r>
              <a:rPr lang="nb-NO" sz="2100" dirty="0" smtClean="0"/>
              <a:t>Lovlighet</a:t>
            </a:r>
            <a:endParaRPr lang="nb-NO" sz="2100" dirty="0"/>
          </a:p>
          <a:p>
            <a:pPr lvl="1"/>
            <a:r>
              <a:rPr lang="nb-NO" sz="2100" dirty="0" smtClean="0"/>
              <a:t>Faglighet</a:t>
            </a:r>
            <a:endParaRPr lang="nb-NO" sz="2100" dirty="0"/>
          </a:p>
          <a:p>
            <a:pPr lvl="1"/>
            <a:r>
              <a:rPr lang="nb-NO" sz="2100" dirty="0" smtClean="0"/>
              <a:t>Partipolitisk nøytralitet</a:t>
            </a:r>
          </a:p>
          <a:p>
            <a:pPr lvl="1"/>
            <a:endParaRPr lang="nb-NO" sz="2400" dirty="0" smtClean="0"/>
          </a:p>
          <a:p>
            <a:r>
              <a:rPr lang="nb-NO" sz="2600" dirty="0" smtClean="0"/>
              <a:t>Vignettundersøkelser i regi av Bo Smith-rapporten</a:t>
            </a:r>
          </a:p>
          <a:p>
            <a:pPr lvl="1"/>
            <a:r>
              <a:rPr lang="nb-NO" sz="2400" dirty="0"/>
              <a:t>Utfordrer sannheten: </a:t>
            </a:r>
            <a:r>
              <a:rPr lang="nb-NO" sz="2400" dirty="0" smtClean="0"/>
              <a:t>majoriteten deltar, men reiser betenkeligheter</a:t>
            </a:r>
          </a:p>
          <a:p>
            <a:pPr lvl="1"/>
            <a:r>
              <a:rPr lang="nb-NO" sz="2400" dirty="0"/>
              <a:t>Utfordrer fagligheten: majoriteten deltar, men reiser betenkeligheter </a:t>
            </a:r>
            <a:endParaRPr lang="nb-NO" sz="2400" dirty="0" smtClean="0"/>
          </a:p>
          <a:p>
            <a:pPr lvl="1"/>
            <a:r>
              <a:rPr lang="nb-NO" sz="2400" dirty="0" smtClean="0"/>
              <a:t>Utfordrer lovligheten: majoriteten vil ikke delta</a:t>
            </a:r>
          </a:p>
          <a:p>
            <a:pPr lvl="1"/>
            <a:endParaRPr lang="nb-NO" sz="2400" dirty="0" smtClean="0"/>
          </a:p>
          <a:p>
            <a:r>
              <a:rPr lang="nb-NO" sz="2800" dirty="0" smtClean="0"/>
              <a:t>Tyskland: Litt større tilbøyelighet til å følge ministeren</a:t>
            </a:r>
          </a:p>
        </p:txBody>
      </p:sp>
    </p:spTree>
    <p:extLst>
      <p:ext uri="{BB962C8B-B14F-4D97-AF65-F5344CB8AC3E}">
        <p14:creationId xmlns:p14="http://schemas.microsoft.com/office/powerpoint/2010/main" val="5281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82444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Vel </a:t>
            </a:r>
            <a:r>
              <a:rPr lang="nb-NO" sz="3200" b="1" smtClean="0"/>
              <a:t>skodd for </a:t>
            </a:r>
            <a:r>
              <a:rPr lang="nb-NO" sz="3200" b="1" dirty="0" smtClean="0"/>
              <a:t>å løse komplekse utfordringer?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/>
              <a:t>Hvordan utrede og styre kompliserte, langsiktige reformer?</a:t>
            </a:r>
          </a:p>
          <a:p>
            <a:endParaRPr lang="nb-NO" sz="2600" dirty="0" smtClean="0"/>
          </a:p>
          <a:p>
            <a:r>
              <a:rPr lang="nb-NO" sz="2600" dirty="0"/>
              <a:t>DFØ: kravene i utredningsinstruksen følges ikke. Alternative tiltak er ikke </a:t>
            </a:r>
            <a:r>
              <a:rPr lang="nb-NO" sz="2600" dirty="0" smtClean="0"/>
              <a:t>vurdert</a:t>
            </a:r>
          </a:p>
          <a:p>
            <a:endParaRPr lang="nb-NO" sz="2600" dirty="0"/>
          </a:p>
          <a:p>
            <a:r>
              <a:rPr lang="nb-NO" sz="2600" dirty="0" err="1" smtClean="0"/>
              <a:t>Saglie</a:t>
            </a:r>
            <a:r>
              <a:rPr lang="nb-NO" sz="2600" dirty="0" smtClean="0"/>
              <a:t> (Partnerforum): dårlige analyser, lite planlagte reformer pga. politiske hensyn</a:t>
            </a:r>
          </a:p>
          <a:p>
            <a:endParaRPr lang="nb-NO" sz="2600" dirty="0" smtClean="0"/>
          </a:p>
          <a:p>
            <a:r>
              <a:rPr lang="nb-NO" sz="2600" dirty="0" smtClean="0"/>
              <a:t>Har sentralforvaltningen tid, kompetanse og systemer for å løse morgendagens utfordringer?</a:t>
            </a:r>
          </a:p>
          <a:p>
            <a:endParaRPr lang="nb-NO" sz="2600" dirty="0" smtClean="0"/>
          </a:p>
        </p:txBody>
      </p:sp>
    </p:spTree>
    <p:extLst>
      <p:ext uri="{BB962C8B-B14F-4D97-AF65-F5344CB8AC3E}">
        <p14:creationId xmlns:p14="http://schemas.microsoft.com/office/powerpoint/2010/main" val="6080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7534" y="332656"/>
            <a:ext cx="76431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 Har </a:t>
            </a:r>
            <a:r>
              <a:rPr lang="nb-NO" sz="3200" b="1" smtClean="0"/>
              <a:t>byråkratene nok tid</a:t>
            </a:r>
            <a:r>
              <a:rPr lang="nb-NO" sz="3200" b="1" dirty="0" smtClean="0"/>
              <a:t>? 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dirty="0"/>
              <a:t>Anslagsvis, hvor ofte må du legge arbeidsoppgaver til side som følge av mediehenvendelser eller medieoppslag</a:t>
            </a:r>
            <a:r>
              <a:rPr lang="nb-NO" sz="2600" dirty="0" smtClean="0"/>
              <a:t>? 																</a:t>
            </a:r>
          </a:p>
          <a:p>
            <a:endParaRPr lang="nb-NO" sz="2600" dirty="0"/>
          </a:p>
          <a:p>
            <a:endParaRPr lang="nb-NO" sz="2600" dirty="0" smtClean="0"/>
          </a:p>
          <a:p>
            <a:endParaRPr lang="nb-NO" sz="2600" dirty="0"/>
          </a:p>
          <a:p>
            <a:endParaRPr lang="nb-NO" sz="2600" dirty="0" smtClean="0"/>
          </a:p>
          <a:p>
            <a:endParaRPr lang="nb-NO" sz="2600" dirty="0"/>
          </a:p>
          <a:p>
            <a:pPr marL="0" indent="0">
              <a:buNone/>
            </a:pPr>
            <a:r>
              <a:rPr lang="nb-NO" sz="2600" dirty="0"/>
              <a:t>	</a:t>
            </a:r>
            <a:r>
              <a:rPr lang="nb-NO" sz="2600" dirty="0" smtClean="0"/>
              <a:t>														</a:t>
            </a:r>
            <a:r>
              <a:rPr lang="nb-NO" sz="1600" dirty="0" smtClean="0"/>
              <a:t>(N=537)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84053"/>
              </p:ext>
            </p:extLst>
          </p:nvPr>
        </p:nvGraphicFramePr>
        <p:xfrm>
          <a:off x="611560" y="3284984"/>
          <a:ext cx="7632846" cy="1483360"/>
        </p:xfrm>
        <a:graphic>
          <a:graphicData uri="http://schemas.openxmlformats.org/drawingml/2006/table">
            <a:tbl>
              <a:tblPr firstRow="1" bandRow="1">
                <a:tableStyleId>{BC7CF3A3-D7E9-4874-94A5-42DF93ECD00D}</a:tableStyleId>
              </a:tblPr>
              <a:tblGrid>
                <a:gridCol w="3816424"/>
                <a:gridCol w="720080"/>
                <a:gridCol w="936104"/>
                <a:gridCol w="648072"/>
                <a:gridCol w="720080"/>
                <a:gridCol w="792086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FIN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Forsvar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HOD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JDB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KD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Daglig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 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Ukentlig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29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Månedlig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1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453802"/>
            <a:ext cx="76431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Har byråkratene god nok kompetanse? 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00201"/>
            <a:ext cx="8496944" cy="39890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dirty="0" smtClean="0"/>
              <a:t>Hvor viktig er følgende kompetanse i din stilling?</a:t>
            </a:r>
          </a:p>
          <a:p>
            <a:endParaRPr lang="nb-NO" sz="2600" dirty="0"/>
          </a:p>
          <a:p>
            <a:endParaRPr lang="nb-NO" sz="2600" dirty="0" smtClean="0"/>
          </a:p>
          <a:p>
            <a:endParaRPr lang="nb-NO" sz="2600" dirty="0"/>
          </a:p>
          <a:p>
            <a:endParaRPr lang="nb-NO" sz="2600" dirty="0" smtClean="0"/>
          </a:p>
          <a:p>
            <a:endParaRPr lang="nb-NO" sz="2600" dirty="0"/>
          </a:p>
          <a:p>
            <a:endParaRPr lang="nb-NO" sz="2600" dirty="0" smtClean="0"/>
          </a:p>
          <a:p>
            <a:endParaRPr lang="nb-NO" sz="2600" dirty="0"/>
          </a:p>
          <a:p>
            <a:endParaRPr lang="nb-NO" sz="2600" dirty="0"/>
          </a:p>
          <a:p>
            <a:pPr marL="0" indent="0">
              <a:buNone/>
            </a:pPr>
            <a:r>
              <a:rPr lang="nb-NO" sz="2000" dirty="0" smtClean="0"/>
              <a:t>															(</a:t>
            </a:r>
            <a:r>
              <a:rPr lang="nb-NO" sz="2000" dirty="0"/>
              <a:t>N=537)</a:t>
            </a:r>
            <a:endParaRPr lang="nb-NO" sz="2000" dirty="0" smtClean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484"/>
              </p:ext>
            </p:extLst>
          </p:nvPr>
        </p:nvGraphicFramePr>
        <p:xfrm>
          <a:off x="611560" y="2636912"/>
          <a:ext cx="7632846" cy="2225040"/>
        </p:xfrm>
        <a:graphic>
          <a:graphicData uri="http://schemas.openxmlformats.org/drawingml/2006/table">
            <a:tbl>
              <a:tblPr firstRow="1" bandRow="1">
                <a:tableStyleId>{BC7CF3A3-D7E9-4874-94A5-42DF93ECD00D}</a:tableStyleId>
              </a:tblPr>
              <a:tblGrid>
                <a:gridCol w="3816424"/>
                <a:gridCol w="720080"/>
                <a:gridCol w="936104"/>
                <a:gridCol w="648072"/>
                <a:gridCol w="720080"/>
                <a:gridCol w="792086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FIN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Forsvar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HOD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JDB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KD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Fagkompetanse, teknisk</a:t>
                      </a:r>
                      <a:r>
                        <a:rPr lang="nb-NO" baseline="0" dirty="0" smtClean="0"/>
                        <a:t> kunnskap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63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Samarbeid på tvers (fag, nivå, sektor)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68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Gjennomføringsevne,</a:t>
                      </a:r>
                      <a:r>
                        <a:rPr lang="nb-NO" baseline="0" dirty="0" smtClean="0"/>
                        <a:t> handlekraft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67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Taktisk-politisk dømmekraft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27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Forstå medienes</a:t>
                      </a:r>
                      <a:r>
                        <a:rPr lang="nb-NO" baseline="0" dirty="0" smtClean="0"/>
                        <a:t> virkemåte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8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295672"/>
            <a:ext cx="7920880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Og ”reddes” byråkratene av forskerne?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dirty="0" smtClean="0"/>
              <a:t>Drømmen om ”</a:t>
            </a:r>
            <a:r>
              <a:rPr lang="nb-NO" sz="2600" dirty="0" err="1" smtClean="0"/>
              <a:t>evidence-based</a:t>
            </a:r>
            <a:r>
              <a:rPr lang="nb-NO" sz="2600" dirty="0" smtClean="0"/>
              <a:t> policy-</a:t>
            </a:r>
            <a:r>
              <a:rPr lang="nb-NO" sz="2600" dirty="0" err="1" smtClean="0"/>
              <a:t>making</a:t>
            </a:r>
            <a:r>
              <a:rPr lang="nb-NO" sz="2600" dirty="0" smtClean="0"/>
              <a:t>”</a:t>
            </a:r>
          </a:p>
          <a:p>
            <a:endParaRPr lang="nb-NO" sz="2600" dirty="0" smtClean="0"/>
          </a:p>
          <a:p>
            <a:r>
              <a:rPr lang="nb-NO" sz="2600" dirty="0" smtClean="0"/>
              <a:t>Forskere legger premisser, gir legitimitet</a:t>
            </a:r>
            <a:endParaRPr lang="nb-NO" sz="2600" dirty="0"/>
          </a:p>
          <a:p>
            <a:endParaRPr lang="nb-NO" sz="2600" dirty="0" smtClean="0"/>
          </a:p>
          <a:p>
            <a:r>
              <a:rPr lang="nb-NO" sz="2600" dirty="0" smtClean="0"/>
              <a:t>C. Holst/J. Christensen:</a:t>
            </a:r>
          </a:p>
          <a:p>
            <a:pPr lvl="1"/>
            <a:r>
              <a:rPr lang="nb-NO" sz="2200" dirty="0"/>
              <a:t>H</a:t>
            </a:r>
            <a:r>
              <a:rPr lang="nb-NO" sz="2200" dirty="0" smtClean="0"/>
              <a:t>eterogen </a:t>
            </a:r>
            <a:r>
              <a:rPr lang="nb-NO" sz="2200" dirty="0"/>
              <a:t>sammensetning </a:t>
            </a:r>
            <a:r>
              <a:rPr lang="nb-NO" sz="2200" dirty="0" smtClean="0"/>
              <a:t>i </a:t>
            </a:r>
            <a:r>
              <a:rPr lang="nb-NO" sz="2200" dirty="0" err="1" smtClean="0"/>
              <a:t>NOUer</a:t>
            </a:r>
            <a:endParaRPr lang="nb-NO" sz="2200" dirty="0"/>
          </a:p>
          <a:p>
            <a:pPr lvl="1"/>
            <a:r>
              <a:rPr lang="nb-NO" sz="2200" dirty="0"/>
              <a:t>F</a:t>
            </a:r>
            <a:r>
              <a:rPr lang="nb-NO" sz="2200" dirty="0" smtClean="0"/>
              <a:t>lere </a:t>
            </a:r>
            <a:r>
              <a:rPr lang="nb-NO" sz="2200" dirty="0"/>
              <a:t>forskere, </a:t>
            </a:r>
            <a:r>
              <a:rPr lang="nb-NO" sz="2200" dirty="0" smtClean="0"/>
              <a:t>mer forskningsmessig innretning</a:t>
            </a:r>
            <a:endParaRPr lang="nb-NO" sz="2200" dirty="0"/>
          </a:p>
          <a:p>
            <a:pPr lvl="1"/>
            <a:r>
              <a:rPr lang="nb-NO" sz="2200" dirty="0"/>
              <a:t>Men </a:t>
            </a:r>
            <a:r>
              <a:rPr lang="nb-NO" sz="2200" dirty="0" smtClean="0"/>
              <a:t>byråkratene </a:t>
            </a:r>
            <a:r>
              <a:rPr lang="nb-NO" sz="2200" dirty="0"/>
              <a:t>har fortsatt stor </a:t>
            </a:r>
            <a:r>
              <a:rPr lang="nb-NO" sz="2200" dirty="0" smtClean="0"/>
              <a:t>makt (mandat, sammensetning)</a:t>
            </a:r>
            <a:endParaRPr lang="nb-NO" sz="2200" dirty="0"/>
          </a:p>
          <a:p>
            <a:pPr lvl="1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07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59632" y="271686"/>
            <a:ext cx="7740352" cy="998785"/>
          </a:xfrm>
        </p:spPr>
        <p:txBody>
          <a:bodyPr>
            <a:normAutofit/>
          </a:bodyPr>
          <a:lstStyle/>
          <a:p>
            <a:r>
              <a:rPr lang="nb-NO" sz="2800" b="1" dirty="0"/>
              <a:t>Er </a:t>
            </a:r>
            <a:r>
              <a:rPr lang="nb-NO" sz="2800" b="1" dirty="0" smtClean="0"/>
              <a:t>strukturen og kulturen </a:t>
            </a:r>
            <a:r>
              <a:rPr lang="nb-NO" sz="2800" b="1" dirty="0"/>
              <a:t>i forvaltningen god nok?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270471"/>
            <a:ext cx="8037512" cy="4968552"/>
          </a:xfrm>
        </p:spPr>
        <p:txBody>
          <a:bodyPr>
            <a:noAutofit/>
          </a:bodyPr>
          <a:lstStyle/>
          <a:p>
            <a:r>
              <a:rPr lang="nb-NO" sz="1800" dirty="0" smtClean="0"/>
              <a:t>Ansvarsforholdene og strukturer vanskeliggjør samordning</a:t>
            </a:r>
          </a:p>
          <a:p>
            <a:endParaRPr lang="nb-NO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1800" i="1" dirty="0" smtClean="0"/>
              <a:t>” [F]</a:t>
            </a:r>
            <a:r>
              <a:rPr lang="nb-NO" sz="1800" i="1" dirty="0" err="1" smtClean="0"/>
              <a:t>ordi</a:t>
            </a:r>
            <a:r>
              <a:rPr lang="nb-NO" sz="1800" i="1" dirty="0" smtClean="0"/>
              <a:t> </a:t>
            </a:r>
            <a:r>
              <a:rPr lang="nb-NO" sz="1800" i="1" dirty="0"/>
              <a:t>JDs </a:t>
            </a:r>
            <a:r>
              <a:rPr lang="nb-NO" sz="1800" i="1" dirty="0" smtClean="0"/>
              <a:t>samordningsansvar </a:t>
            </a:r>
            <a:r>
              <a:rPr lang="nb-NO" sz="1800" i="1" dirty="0" err="1"/>
              <a:t>går</a:t>
            </a:r>
            <a:r>
              <a:rPr lang="nb-NO" sz="1800" i="1" dirty="0"/>
              <a:t> </a:t>
            </a:r>
            <a:r>
              <a:rPr lang="nb-NO" sz="1800" i="1" dirty="0" smtClean="0"/>
              <a:t>på tvers </a:t>
            </a:r>
            <a:r>
              <a:rPr lang="nb-NO" sz="1800" i="1" dirty="0"/>
              <a:t>av de </a:t>
            </a:r>
            <a:r>
              <a:rPr lang="nb-NO" sz="1800" i="1" dirty="0" smtClean="0"/>
              <a:t>klare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800" i="1" dirty="0" smtClean="0"/>
              <a:t>ansvarslinjer </a:t>
            </a:r>
            <a:r>
              <a:rPr lang="nb-NO" sz="1800" i="1" dirty="0"/>
              <a:t>som er etablert gjennom det </a:t>
            </a:r>
            <a:r>
              <a:rPr lang="nb-NO" sz="1800" i="1" dirty="0" smtClean="0"/>
              <a:t>konstitusjonelle </a:t>
            </a:r>
            <a:r>
              <a:rPr lang="nb-NO" sz="1800" i="1" dirty="0"/>
              <a:t>ansvar, har JD følt at de </a:t>
            </a:r>
            <a:r>
              <a:rPr lang="nb-NO" sz="1800" i="1" dirty="0" smtClean="0"/>
              <a:t>må </a:t>
            </a:r>
            <a:r>
              <a:rPr lang="nb-NO" sz="1800" i="1" dirty="0"/>
              <a:t>opptre med en viss forsiktighet for å </a:t>
            </a:r>
            <a:r>
              <a:rPr lang="nb-NO" sz="1800" i="1" dirty="0" smtClean="0"/>
              <a:t>unngå </a:t>
            </a:r>
            <a:r>
              <a:rPr lang="nb-NO" sz="1800" i="1" dirty="0"/>
              <a:t>uryddige </a:t>
            </a:r>
            <a:r>
              <a:rPr lang="nb-NO" sz="1800" i="1" dirty="0" smtClean="0"/>
              <a:t>ansvarsforhold</a:t>
            </a:r>
            <a:r>
              <a:rPr lang="nb-NO" sz="1800" i="1" dirty="0"/>
              <a:t>, og ikke etablere </a:t>
            </a:r>
            <a:r>
              <a:rPr lang="nb-NO" sz="1800" i="1" dirty="0" err="1"/>
              <a:t>mål</a:t>
            </a:r>
            <a:r>
              <a:rPr lang="nb-NO" sz="1800" i="1" dirty="0"/>
              <a:t> og ambisjoner som ikke kan følges opp i praksis. </a:t>
            </a:r>
            <a:endParaRPr lang="nb-NO" sz="1800" i="1" dirty="0" smtClean="0"/>
          </a:p>
          <a:p>
            <a:pPr marL="0" indent="0">
              <a:spcBef>
                <a:spcPts val="0"/>
              </a:spcBef>
              <a:buNone/>
            </a:pPr>
            <a:endParaRPr lang="nb-NO" sz="1200" i="1" dirty="0" smtClean="0"/>
          </a:p>
          <a:p>
            <a:r>
              <a:rPr lang="nb-NO" sz="2000" dirty="0" smtClean="0"/>
              <a:t>KD </a:t>
            </a:r>
            <a:r>
              <a:rPr lang="nb-NO" sz="2000" dirty="0"/>
              <a:t>3:3 (2012–2013</a:t>
            </a:r>
            <a:r>
              <a:rPr lang="nb-NO" sz="2000" dirty="0" smtClean="0"/>
              <a:t>)</a:t>
            </a:r>
            <a:endParaRPr lang="nb-NO" sz="2000" dirty="0"/>
          </a:p>
          <a:p>
            <a:pPr lvl="1">
              <a:spcBef>
                <a:spcPts val="0"/>
              </a:spcBef>
            </a:pPr>
            <a:r>
              <a:rPr lang="nb-NO" sz="1800" dirty="0"/>
              <a:t>Mangelfull koordinering av tverrdepartementale prosesser</a:t>
            </a:r>
          </a:p>
          <a:p>
            <a:pPr lvl="1">
              <a:spcBef>
                <a:spcPts val="0"/>
              </a:spcBef>
            </a:pPr>
            <a:r>
              <a:rPr lang="nb-NO" sz="1800" dirty="0"/>
              <a:t>Budsjettprosessen og DFU ikke tilstrekkelig utnyttet</a:t>
            </a:r>
          </a:p>
          <a:p>
            <a:pPr lvl="2"/>
            <a:endParaRPr lang="nb-NO" sz="1200" dirty="0"/>
          </a:p>
          <a:p>
            <a:r>
              <a:rPr lang="nb-NO" sz="2000" dirty="0"/>
              <a:t>JD 3:7 (2014–2015</a:t>
            </a:r>
            <a:r>
              <a:rPr lang="nb-NO" sz="2000" dirty="0" smtClean="0"/>
              <a:t>)</a:t>
            </a:r>
            <a:endParaRPr lang="nb-NO" sz="2000" dirty="0"/>
          </a:p>
          <a:p>
            <a:pPr lvl="1">
              <a:spcBef>
                <a:spcPts val="0"/>
              </a:spcBef>
            </a:pPr>
            <a:r>
              <a:rPr lang="nb-NO" sz="1800" dirty="0"/>
              <a:t>Svakheter i utøvelsen av samordningsansvaret </a:t>
            </a:r>
          </a:p>
          <a:p>
            <a:pPr lvl="1">
              <a:spcBef>
                <a:spcPts val="0"/>
              </a:spcBef>
            </a:pPr>
            <a:r>
              <a:rPr lang="nb-NO" sz="1800" dirty="0"/>
              <a:t>Mangelfull oppfølging av fylkesmennenes beredskapsarbeid</a:t>
            </a:r>
          </a:p>
          <a:p>
            <a:pPr lvl="1">
              <a:spcBef>
                <a:spcPts val="0"/>
              </a:spcBef>
            </a:pPr>
            <a:r>
              <a:rPr lang="nb-NO" sz="1800" dirty="0"/>
              <a:t>Ingen systematisk evaluering etter øvelser</a:t>
            </a:r>
          </a:p>
          <a:p>
            <a:pPr lvl="1">
              <a:spcBef>
                <a:spcPts val="0"/>
              </a:spcBef>
            </a:pPr>
            <a:r>
              <a:rPr lang="nb-NO" sz="1800" dirty="0"/>
              <a:t>Svak styring av </a:t>
            </a:r>
            <a:r>
              <a:rPr lang="nb-NO" sz="1800" dirty="0" smtClean="0"/>
              <a:t>DSB</a:t>
            </a:r>
            <a:endParaRPr lang="nb-NO" sz="1800" i="1" dirty="0" smtClean="0"/>
          </a:p>
          <a:p>
            <a:pPr marL="0" indent="0">
              <a:spcBef>
                <a:spcPts val="0"/>
              </a:spcBef>
              <a:buNone/>
            </a:pPr>
            <a:endParaRPr lang="nb-NO" sz="1800" i="1" dirty="0"/>
          </a:p>
          <a:p>
            <a:pPr>
              <a:spcBef>
                <a:spcPts val="0"/>
              </a:spcBef>
            </a:pPr>
            <a:r>
              <a:rPr lang="nb-NO" sz="1700" dirty="0" smtClean="0"/>
              <a:t>Enkelte forsøk på å endre </a:t>
            </a:r>
            <a:r>
              <a:rPr lang="nb-NO" sz="1700" dirty="0" err="1" smtClean="0"/>
              <a:t>JBDs</a:t>
            </a:r>
            <a:r>
              <a:rPr lang="nb-NO" sz="1700" dirty="0" smtClean="0"/>
              <a:t> interne strukturer. Prosess i KD med ”nye” avdelinger</a:t>
            </a:r>
          </a:p>
          <a:p>
            <a:pPr>
              <a:spcBef>
                <a:spcPts val="0"/>
              </a:spcBef>
            </a:pPr>
            <a:r>
              <a:rPr lang="nb-NO" sz="1700" dirty="0" smtClean="0"/>
              <a:t>Tydeligere instrukser overfor andre departementer, harmonisering av målstruktur</a:t>
            </a:r>
            <a:endParaRPr lang="nb-NO" sz="1700" dirty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pPr>
              <a:buNone/>
            </a:pPr>
            <a:r>
              <a:rPr lang="nb-NO" sz="2000" dirty="0" smtClean="0"/>
              <a:t> </a:t>
            </a:r>
            <a:endParaRPr lang="nb-NO" sz="2000" dirty="0"/>
          </a:p>
        </p:txBody>
      </p:sp>
      <p:pic>
        <p:nvPicPr>
          <p:cNvPr id="2" name="Picture 1" descr="Omslag-rapport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83" y="2852936"/>
            <a:ext cx="1916832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332656"/>
            <a:ext cx="76431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Dahl Jacobsen ”</a:t>
            </a:r>
            <a:r>
              <a:rPr lang="nb-NO" sz="3200" b="1" dirty="0" err="1" smtClean="0"/>
              <a:t>revisited</a:t>
            </a:r>
            <a:r>
              <a:rPr lang="nb-NO" sz="3200" b="1" dirty="0" smtClean="0"/>
              <a:t>” 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00200"/>
            <a:ext cx="8496944" cy="49251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900" dirty="0" smtClean="0"/>
              <a:t>De byråkratiske kjerneverdiene lever </a:t>
            </a:r>
          </a:p>
          <a:p>
            <a:endParaRPr lang="nb-NO" sz="1700" dirty="0" smtClean="0"/>
          </a:p>
          <a:p>
            <a:r>
              <a:rPr lang="nb-NO" sz="2900" dirty="0" smtClean="0"/>
              <a:t>Lovlighet og sannhet kan utfordres i fremtiden</a:t>
            </a:r>
          </a:p>
          <a:p>
            <a:endParaRPr lang="nb-NO" sz="1700" dirty="0" smtClean="0"/>
          </a:p>
          <a:p>
            <a:r>
              <a:rPr lang="nb-NO" sz="2900" dirty="0" smtClean="0"/>
              <a:t>Medie-hensyn av økende viktighet</a:t>
            </a:r>
          </a:p>
          <a:p>
            <a:endParaRPr lang="nb-NO" sz="1500" dirty="0"/>
          </a:p>
          <a:p>
            <a:r>
              <a:rPr lang="nb-NO" sz="2900" dirty="0" smtClean="0"/>
              <a:t>Balansen må opprettholdes (på daglig basis)</a:t>
            </a:r>
          </a:p>
          <a:p>
            <a:endParaRPr lang="nb-NO" sz="1500" dirty="0"/>
          </a:p>
          <a:p>
            <a:r>
              <a:rPr lang="nb-NO" sz="2800" dirty="0" smtClean="0"/>
              <a:t>Dahl Jacobsen</a:t>
            </a:r>
            <a:r>
              <a:rPr lang="nb-NO" sz="2800" dirty="0"/>
              <a:t>:</a:t>
            </a:r>
            <a:endParaRPr lang="nb-NO" sz="2800" dirty="0" smtClean="0"/>
          </a:p>
          <a:p>
            <a:pPr lvl="1"/>
            <a:r>
              <a:rPr lang="nb-NO" sz="2600" dirty="0" err="1" smtClean="0"/>
              <a:t>Rolleuklarheten</a:t>
            </a:r>
            <a:r>
              <a:rPr lang="nb-NO" sz="2600" dirty="0" smtClean="0"/>
              <a:t> skal ikke løses</a:t>
            </a:r>
          </a:p>
          <a:p>
            <a:pPr lvl="1"/>
            <a:r>
              <a:rPr lang="nb-NO" sz="2600" dirty="0" smtClean="0"/>
              <a:t>Uklarheten gir en fleksibilitet, gjør det enklere med et uavsettelig embetsverk</a:t>
            </a:r>
          </a:p>
          <a:p>
            <a:endParaRPr lang="nb-NO" sz="2600" dirty="0" smtClean="0"/>
          </a:p>
          <a:p>
            <a:r>
              <a:rPr lang="nb-NO" sz="2800" i="1" dirty="0" smtClean="0"/>
              <a:t>”</a:t>
            </a:r>
            <a:r>
              <a:rPr lang="nb-NO" sz="2800" i="1" dirty="0" err="1" smtClean="0"/>
              <a:t>Rolleuklarheten</a:t>
            </a:r>
            <a:r>
              <a:rPr lang="nb-NO" sz="2800" i="1" dirty="0" smtClean="0"/>
              <a:t> (...) styrker </a:t>
            </a:r>
            <a:r>
              <a:rPr lang="nb-NO" sz="2800" i="1" dirty="0"/>
              <a:t>uavsetteligheten som politisk institusjon</a:t>
            </a:r>
            <a:r>
              <a:rPr lang="nb-NO" sz="2800" i="1" dirty="0" smtClean="0"/>
              <a:t>. [Dersom] rollen [ble] </a:t>
            </a:r>
            <a:r>
              <a:rPr lang="nb-NO" sz="2800" i="1" dirty="0"/>
              <a:t>gjort klarere i retning av mer forpliktende lojalitet ville forvaltningsstaben måtte skiftes ut for bemannes på ny i takt med </a:t>
            </a:r>
            <a:r>
              <a:rPr lang="nb-NO" sz="2800" i="1" dirty="0" smtClean="0"/>
              <a:t>maktskiftene”</a:t>
            </a:r>
            <a:endParaRPr lang="nb-NO" sz="2800" i="1" dirty="0"/>
          </a:p>
          <a:p>
            <a:endParaRPr lang="nb-NO" sz="2600" dirty="0"/>
          </a:p>
          <a:p>
            <a:endParaRPr lang="nb-NO" sz="2600" dirty="0" smtClean="0"/>
          </a:p>
        </p:txBody>
      </p:sp>
    </p:spTree>
    <p:extLst>
      <p:ext uri="{BB962C8B-B14F-4D97-AF65-F5344CB8AC3E}">
        <p14:creationId xmlns:p14="http://schemas.microsoft.com/office/powerpoint/2010/main" val="21831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800944"/>
            <a:ext cx="7997924" cy="5334000"/>
          </a:xfrm>
        </p:spPr>
        <p:txBody>
          <a:bodyPr>
            <a:normAutofit/>
          </a:bodyPr>
          <a:lstStyle/>
          <a:p>
            <a:r>
              <a:rPr lang="nb-NO" sz="2100" dirty="0" smtClean="0"/>
              <a:t>K.D. Jacobsen (1960) om byråkrater</a:t>
            </a:r>
          </a:p>
          <a:p>
            <a:pPr lvl="1"/>
            <a:r>
              <a:rPr lang="nb-NO" sz="1800" dirty="0" smtClean="0"/>
              <a:t>Politisk lojale</a:t>
            </a:r>
          </a:p>
          <a:p>
            <a:pPr lvl="1"/>
            <a:r>
              <a:rPr lang="nb-NO" sz="1800" dirty="0" smtClean="0"/>
              <a:t>Partipolitisk nøytrale</a:t>
            </a:r>
          </a:p>
          <a:p>
            <a:pPr lvl="1"/>
            <a:r>
              <a:rPr lang="nb-NO" sz="1800" dirty="0" smtClean="0"/>
              <a:t>Faglig uavhengige</a:t>
            </a:r>
          </a:p>
          <a:p>
            <a:pPr lvl="1"/>
            <a:endParaRPr lang="nb-NO" sz="1300" dirty="0"/>
          </a:p>
          <a:p>
            <a:r>
              <a:rPr lang="nb-NO" sz="2100" dirty="0"/>
              <a:t>K</a:t>
            </a:r>
            <a:r>
              <a:rPr lang="nb-NO" sz="2100" dirty="0" smtClean="0"/>
              <a:t>rysspress </a:t>
            </a:r>
            <a:r>
              <a:rPr lang="nb-NO" sz="2100" dirty="0"/>
              <a:t>og </a:t>
            </a:r>
            <a:r>
              <a:rPr lang="nb-NO" sz="2100" dirty="0" smtClean="0"/>
              <a:t>vanskelig </a:t>
            </a:r>
            <a:r>
              <a:rPr lang="nb-NO" sz="2100" dirty="0"/>
              <a:t>balansegang </a:t>
            </a:r>
            <a:endParaRPr lang="nb-NO" sz="2100" dirty="0" smtClean="0"/>
          </a:p>
          <a:p>
            <a:pPr lvl="1"/>
            <a:r>
              <a:rPr lang="nb-NO" sz="1800" dirty="0" smtClean="0"/>
              <a:t>Lojalitet </a:t>
            </a:r>
            <a:r>
              <a:rPr lang="nb-NO" sz="1800" dirty="0"/>
              <a:t>til politisk ledelse </a:t>
            </a:r>
            <a:r>
              <a:rPr lang="nb-NO" sz="1800" dirty="0" smtClean="0"/>
              <a:t>vs. </a:t>
            </a:r>
            <a:r>
              <a:rPr lang="nb-NO" sz="1800" dirty="0"/>
              <a:t>nøytralitet i forhold til </a:t>
            </a:r>
            <a:r>
              <a:rPr lang="nb-NO" sz="1800" dirty="0" smtClean="0"/>
              <a:t>partipolitiske oppgaver </a:t>
            </a:r>
          </a:p>
          <a:p>
            <a:pPr lvl="1"/>
            <a:r>
              <a:rPr lang="nb-NO" sz="1800" dirty="0" smtClean="0"/>
              <a:t>Lojalitet </a:t>
            </a:r>
            <a:r>
              <a:rPr lang="nb-NO" sz="1800" dirty="0"/>
              <a:t>til politisk ledelse </a:t>
            </a:r>
            <a:r>
              <a:rPr lang="nb-NO" sz="1800" dirty="0" smtClean="0"/>
              <a:t>vs. </a:t>
            </a:r>
            <a:r>
              <a:rPr lang="nb-NO" sz="1800" dirty="0"/>
              <a:t>autonomi i tråd med faglige </a:t>
            </a:r>
            <a:r>
              <a:rPr lang="nb-NO" sz="1800" dirty="0" smtClean="0"/>
              <a:t>normer</a:t>
            </a:r>
          </a:p>
          <a:p>
            <a:pPr lvl="1"/>
            <a:endParaRPr lang="nb-NO" sz="1300" dirty="0" smtClean="0"/>
          </a:p>
          <a:p>
            <a:r>
              <a:rPr lang="nb-NO" sz="2100" dirty="0" smtClean="0"/>
              <a:t>Vektleggingen av hensyn varierer over tid (jf. policy-syklusen)</a:t>
            </a:r>
          </a:p>
          <a:p>
            <a:pPr lvl="1"/>
            <a:r>
              <a:rPr lang="nb-NO" sz="1800" dirty="0" smtClean="0"/>
              <a:t>Man skal presentere motforestillinger tidlig</a:t>
            </a:r>
          </a:p>
          <a:p>
            <a:pPr lvl="1"/>
            <a:r>
              <a:rPr lang="nb-NO" sz="1800" dirty="0" smtClean="0"/>
              <a:t>Men slutte lojalt opp etter at vedtak er gjort (Jacobsen 2007)</a:t>
            </a:r>
          </a:p>
          <a:p>
            <a:pPr lvl="1"/>
            <a:endParaRPr lang="nb-NO" sz="1300" dirty="0" smtClean="0"/>
          </a:p>
          <a:p>
            <a:pPr lvl="1"/>
            <a:endParaRPr lang="nb-NO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91680" y="3326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Dahl </a:t>
            </a:r>
            <a:r>
              <a:rPr lang="nb-NO" sz="3200" b="1" dirty="0" smtClean="0"/>
              <a:t>Jacobsens byråkrat-verdier</a:t>
            </a:r>
            <a:endParaRPr lang="nb-NO" sz="3200" b="1" dirty="0"/>
          </a:p>
        </p:txBody>
      </p:sp>
      <p:pic>
        <p:nvPicPr>
          <p:cNvPr id="2" name="Picture 1" descr="bvd3M7DrNw5_JejdWzTOFgSZcjZuMf9LhNw2eOuoBJb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58" y="1361312"/>
            <a:ext cx="3698690" cy="20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1732" y="926024"/>
            <a:ext cx="8813570" cy="5334000"/>
          </a:xfrm>
        </p:spPr>
        <p:txBody>
          <a:bodyPr>
            <a:normAutofit/>
          </a:bodyPr>
          <a:lstStyle/>
          <a:p>
            <a:pPr lvl="1"/>
            <a:endParaRPr lang="nb-NO" sz="1300" dirty="0" smtClean="0"/>
          </a:p>
          <a:p>
            <a:endParaRPr lang="nb-NO" sz="2100" dirty="0" smtClean="0"/>
          </a:p>
          <a:p>
            <a:r>
              <a:rPr lang="nb-NO" sz="2600" dirty="0" smtClean="0"/>
              <a:t>Hva kan utfordre disse verdiene?</a:t>
            </a:r>
            <a:endParaRPr lang="nb-NO" sz="2600" dirty="0"/>
          </a:p>
          <a:p>
            <a:pPr lvl="1"/>
            <a:r>
              <a:rPr lang="nb-NO" sz="2000" dirty="0" smtClean="0"/>
              <a:t>nye partier i regjering</a:t>
            </a:r>
          </a:p>
          <a:p>
            <a:pPr lvl="1"/>
            <a:r>
              <a:rPr lang="nb-NO" sz="2000" dirty="0" err="1"/>
              <a:t>medialisering</a:t>
            </a:r>
            <a:r>
              <a:rPr lang="nb-NO" sz="2000" dirty="0"/>
              <a:t> av offentlig sektor</a:t>
            </a:r>
          </a:p>
          <a:p>
            <a:pPr lvl="1"/>
            <a:r>
              <a:rPr lang="nb-NO" sz="2000" dirty="0" smtClean="0"/>
              <a:t>mer </a:t>
            </a:r>
            <a:r>
              <a:rPr lang="nb-NO" sz="2000" dirty="0"/>
              <a:t>komplekse oppgaver (</a:t>
            </a:r>
            <a:r>
              <a:rPr lang="nb-NO" sz="2000" dirty="0" err="1" smtClean="0"/>
              <a:t>wicked</a:t>
            </a:r>
            <a:r>
              <a:rPr lang="nb-NO" sz="2000" dirty="0" smtClean="0"/>
              <a:t> </a:t>
            </a:r>
            <a:r>
              <a:rPr lang="nb-NO" sz="2000" dirty="0" err="1"/>
              <a:t>issues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(politiske) krav om </a:t>
            </a:r>
            <a:r>
              <a:rPr lang="nb-NO" sz="2000" dirty="0" smtClean="0"/>
              <a:t>økt effektivisering</a:t>
            </a:r>
            <a:endParaRPr lang="nb-NO" sz="1800" dirty="0" smtClean="0"/>
          </a:p>
          <a:p>
            <a:pPr lvl="1"/>
            <a:endParaRPr lang="nb-NO" sz="1800" dirty="0"/>
          </a:p>
          <a:p>
            <a:r>
              <a:rPr lang="nb-NO" sz="2300" dirty="0" smtClean="0"/>
              <a:t>Hvordan påvirkes balansen mellom lojalitet og nøytralitet/faglighet?</a:t>
            </a:r>
          </a:p>
          <a:p>
            <a:pPr lvl="1"/>
            <a:r>
              <a:rPr lang="nb-NO" sz="1900" dirty="0" smtClean="0"/>
              <a:t>Er Dahl Jacobsen/Weber fortsatt relevante?</a:t>
            </a:r>
          </a:p>
          <a:p>
            <a:endParaRPr lang="nb-NO" sz="2200" dirty="0"/>
          </a:p>
          <a:p>
            <a:r>
              <a:rPr lang="nb-NO" sz="2500" dirty="0" smtClean="0"/>
              <a:t>Hvordan levere gode løsninger på komplekse utfordringer?</a:t>
            </a:r>
          </a:p>
          <a:p>
            <a:pPr lvl="1"/>
            <a:r>
              <a:rPr lang="nb-NO" sz="2000" dirty="0" smtClean="0"/>
              <a:t>Har sentralforvaltningen </a:t>
            </a:r>
            <a:r>
              <a:rPr lang="nb-NO" sz="2000" dirty="0"/>
              <a:t>tid, kompetanse og </a:t>
            </a:r>
            <a:r>
              <a:rPr lang="nb-NO" sz="2000" dirty="0" smtClean="0"/>
              <a:t>systemer?</a:t>
            </a:r>
            <a:endParaRPr lang="nb-NO" sz="2100" dirty="0" smtClean="0"/>
          </a:p>
          <a:p>
            <a:endParaRPr lang="nb-NO" sz="2500" dirty="0" smtClean="0"/>
          </a:p>
          <a:p>
            <a:endParaRPr lang="nb-NO" sz="2200" dirty="0"/>
          </a:p>
          <a:p>
            <a:endParaRPr lang="nb-NO" sz="2200" dirty="0"/>
          </a:p>
          <a:p>
            <a:pPr lvl="1"/>
            <a:endParaRPr lang="nb-NO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39102" y="448971"/>
            <a:ext cx="7704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/>
              <a:t>Påvirkes balansen lojalitet-nøytralitet/faglighet?</a:t>
            </a:r>
          </a:p>
          <a:p>
            <a:endParaRPr lang="nb-NO" sz="2800" b="1" dirty="0"/>
          </a:p>
        </p:txBody>
      </p:sp>
      <p:pic>
        <p:nvPicPr>
          <p:cNvPr id="6" name="Picture 4" descr="we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63" y="1194376"/>
            <a:ext cx="1747689" cy="23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92088"/>
          </a:xfrm>
        </p:spPr>
        <p:txBody>
          <a:bodyPr>
            <a:normAutofit/>
          </a:bodyPr>
          <a:lstStyle/>
          <a:p>
            <a:r>
              <a:rPr lang="nb-NO" sz="3000" b="1" dirty="0" smtClean="0"/>
              <a:t>Lojalitetskonflikter med nye partier i regjering</a:t>
            </a:r>
            <a:endParaRPr lang="nb-NO" sz="3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552" y="1307889"/>
            <a:ext cx="8856984" cy="5107835"/>
          </a:xfrm>
        </p:spPr>
        <p:txBody>
          <a:bodyPr/>
          <a:lstStyle/>
          <a:p>
            <a:pPr lvl="1"/>
            <a:endParaRPr lang="nb-NO" sz="2400" dirty="0">
              <a:solidFill>
                <a:srgbClr val="FF0000"/>
              </a:solidFill>
            </a:endParaRPr>
          </a:p>
          <a:p>
            <a:r>
              <a:rPr lang="nb-NO" sz="2400" dirty="0"/>
              <a:t>Aktualisert ved regjeringsskiftet i </a:t>
            </a:r>
            <a:r>
              <a:rPr lang="nb-NO" sz="2400" dirty="0" smtClean="0"/>
              <a:t>2005, kanskje mest i 2013</a:t>
            </a:r>
          </a:p>
          <a:p>
            <a:r>
              <a:rPr lang="nb-NO" sz="2400" dirty="0" smtClean="0"/>
              <a:t>Lakmus-testen på embetsverkets lojalitet</a:t>
            </a:r>
          </a:p>
          <a:p>
            <a:r>
              <a:rPr lang="nb-NO" sz="2400" dirty="0" smtClean="0"/>
              <a:t>Blir alle partier behandlet likt?</a:t>
            </a:r>
            <a:endParaRPr lang="nb-NO" sz="2400" dirty="0"/>
          </a:p>
          <a:p>
            <a:r>
              <a:rPr lang="nb-NO" sz="2400" dirty="0" smtClean="0"/>
              <a:t>Tjenes enhver </a:t>
            </a:r>
            <a:r>
              <a:rPr lang="nb-NO" sz="2300" dirty="0" smtClean="0"/>
              <a:t>regjering uavhengig av partisammensetning?</a:t>
            </a:r>
          </a:p>
          <a:p>
            <a:endParaRPr lang="nb-NO" sz="2000" dirty="0"/>
          </a:p>
          <a:p>
            <a:pPr lvl="1"/>
            <a:endParaRPr lang="nb-NO" sz="2000" dirty="0" smtClean="0"/>
          </a:p>
        </p:txBody>
      </p:sp>
      <p:pic>
        <p:nvPicPr>
          <p:cNvPr id="4" name="Picture 3" descr="Skjermbilde 2014-10-27 kl. 10.09.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077072"/>
            <a:ext cx="5013019" cy="23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36704" cy="792088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Har gått greit for noen...</a:t>
            </a:r>
            <a:endParaRPr lang="nb-NO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1859556"/>
            <a:ext cx="7984232" cy="4983088"/>
          </a:xfrm>
        </p:spPr>
        <p:txBody>
          <a:bodyPr>
            <a:normAutofit/>
          </a:bodyPr>
          <a:lstStyle/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400" dirty="0"/>
              <a:t>Solveig Horne: </a:t>
            </a:r>
            <a:r>
              <a:rPr lang="nb-NO" sz="2400" i="1" dirty="0" smtClean="0"/>
              <a:t>Fra </a:t>
            </a:r>
            <a:r>
              <a:rPr lang="nb-NO" sz="2400" i="1" dirty="0"/>
              <a:t>dag én er jeg blitt møtt med positivitet, nysgjerrighet og høy grad av profesjonalitet, i det eneste departementet som gikk fra å være styrt av SV-</a:t>
            </a:r>
            <a:r>
              <a:rPr lang="nb-NO" sz="2400" i="1" dirty="0" err="1"/>
              <a:t>ere</a:t>
            </a:r>
            <a:r>
              <a:rPr lang="nb-NO" sz="2400" i="1" dirty="0"/>
              <a:t> til Frp-</a:t>
            </a:r>
            <a:r>
              <a:rPr lang="nb-NO" sz="2400" i="1" dirty="0" err="1"/>
              <a:t>ere</a:t>
            </a:r>
            <a:endParaRPr lang="nb-NO" sz="2400" i="1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Sylvi </a:t>
            </a:r>
            <a:r>
              <a:rPr lang="nb-NO" sz="2400" dirty="0" smtClean="0"/>
              <a:t>Listhaug: </a:t>
            </a:r>
            <a:r>
              <a:rPr lang="nb-NO" sz="2400" i="1" dirty="0" smtClean="0"/>
              <a:t>Forslag </a:t>
            </a:r>
            <a:r>
              <a:rPr lang="nb-NO" sz="2400" i="1" dirty="0"/>
              <a:t>drøftes med flere utgangspunkter på en opplysende måte, med både plusser og minuser. Jeg synes de er flinke til å komme med konstruktive </a:t>
            </a:r>
            <a:r>
              <a:rPr lang="nb-NO" sz="2400" i="1" dirty="0" smtClean="0"/>
              <a:t>løsninger</a:t>
            </a:r>
          </a:p>
          <a:p>
            <a:pPr marL="0" indent="0">
              <a:buNone/>
            </a:pPr>
            <a:endParaRPr lang="nb-NO" sz="2400" i="1" dirty="0" smtClean="0"/>
          </a:p>
        </p:txBody>
      </p:sp>
      <p:pic>
        <p:nvPicPr>
          <p:cNvPr id="4" name="Picture 3" descr="Skjermbilde 2014-10-27 kl. 12.12.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306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056784" cy="792088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...litt vanskeligere for andre</a:t>
            </a:r>
            <a:endParaRPr lang="nb-NO" sz="36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492150"/>
            <a:ext cx="8496944" cy="4752528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 smtClean="0"/>
              <a:t>Robert Eriksens erfaringer</a:t>
            </a:r>
          </a:p>
          <a:p>
            <a:pPr lvl="1"/>
            <a:r>
              <a:rPr lang="nb-NO" sz="2000" dirty="0" smtClean="0"/>
              <a:t>”Fikk </a:t>
            </a:r>
            <a:r>
              <a:rPr lang="nb-NO" sz="2000" dirty="0"/>
              <a:t>jeg ikke den hjelpen jeg hadde behov </a:t>
            </a:r>
            <a:r>
              <a:rPr lang="nb-NO" sz="2000" dirty="0" smtClean="0"/>
              <a:t>for” </a:t>
            </a:r>
          </a:p>
          <a:p>
            <a:pPr lvl="1"/>
            <a:r>
              <a:rPr lang="nb-NO" sz="2000" dirty="0" smtClean="0"/>
              <a:t>”Byråkratisk </a:t>
            </a:r>
            <a:r>
              <a:rPr lang="nb-NO" sz="2000" dirty="0"/>
              <a:t>tåkeprat og </a:t>
            </a:r>
            <a:r>
              <a:rPr lang="nb-NO" sz="2000" dirty="0" smtClean="0"/>
              <a:t>innpakning”</a:t>
            </a:r>
          </a:p>
          <a:p>
            <a:endParaRPr lang="nb-NO" sz="2400" dirty="0"/>
          </a:p>
          <a:p>
            <a:r>
              <a:rPr lang="nb-NO" sz="2600" dirty="0" smtClean="0"/>
              <a:t>Anundsens video</a:t>
            </a:r>
          </a:p>
          <a:p>
            <a:pPr lvl="1"/>
            <a:r>
              <a:rPr lang="nb-NO" sz="2000" dirty="0" smtClean="0"/>
              <a:t>Frivillig deltakelse i objektiv informasjonsfilm?</a:t>
            </a:r>
            <a:endParaRPr lang="nb-NO" sz="1600" dirty="0"/>
          </a:p>
          <a:p>
            <a:endParaRPr lang="nb-NO" sz="2000" dirty="0" smtClean="0"/>
          </a:p>
          <a:p>
            <a:r>
              <a:rPr lang="nb-NO" sz="2600" dirty="0" smtClean="0"/>
              <a:t>Solvik Olsen/E6-saken</a:t>
            </a:r>
          </a:p>
          <a:p>
            <a:pPr lvl="1"/>
            <a:r>
              <a:rPr lang="nb-NO" sz="2000" dirty="0" smtClean="0"/>
              <a:t>Solvik Olsen: samarbeidsproblemer, fikk ikke leveransene som man ønsket. Men ikke bestillinger av partipolitisk karakter</a:t>
            </a:r>
          </a:p>
          <a:p>
            <a:pPr lvl="1"/>
            <a:r>
              <a:rPr lang="nb-NO" sz="2000" dirty="0" smtClean="0"/>
              <a:t>Hildrum: Bistand som skled over i det partipolitiske, gikk for langt inn i politikken</a:t>
            </a:r>
          </a:p>
          <a:p>
            <a:pPr lvl="1"/>
            <a:r>
              <a:rPr lang="nb-NO" sz="2000" dirty="0" smtClean="0"/>
              <a:t>Storli</a:t>
            </a:r>
            <a:r>
              <a:rPr lang="nb-NO" sz="2000" dirty="0"/>
              <a:t>: Kritisk til å skrive negativ omtale av tidligere regjeringer</a:t>
            </a:r>
          </a:p>
          <a:p>
            <a:pPr lvl="1"/>
            <a:r>
              <a:rPr lang="nb-NO" sz="2000" dirty="0" smtClean="0"/>
              <a:t>KKK: fulgte ikke opp saken etter Solvik-Olsens svar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pPr marL="0" indent="0">
              <a:buNone/>
            </a:pPr>
            <a:endParaRPr lang="nb-NO" sz="2400" i="1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2150"/>
            <a:ext cx="21477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96200" cy="1143000"/>
          </a:xfrm>
        </p:spPr>
        <p:txBody>
          <a:bodyPr>
            <a:normAutofit/>
          </a:bodyPr>
          <a:lstStyle/>
          <a:p>
            <a:r>
              <a:rPr lang="nb-NO" sz="3200" b="1" dirty="0"/>
              <a:t>Stabilitet i verdi-settene i forvaltningen</a:t>
            </a:r>
            <a:endParaRPr lang="nb-NO" sz="3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552" y="5445224"/>
            <a:ext cx="7461448" cy="864096"/>
          </a:xfrm>
        </p:spPr>
        <p:txBody>
          <a:bodyPr/>
          <a:lstStyle/>
          <a:p>
            <a:endParaRPr lang="nb-NO" sz="2000" dirty="0"/>
          </a:p>
          <a:p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2758"/>
              </p:ext>
            </p:extLst>
          </p:nvPr>
        </p:nvGraphicFramePr>
        <p:xfrm>
          <a:off x="323528" y="1484784"/>
          <a:ext cx="8568953" cy="4824533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4200467"/>
                <a:gridCol w="1456162"/>
                <a:gridCol w="1456162"/>
                <a:gridCol w="1456162"/>
              </a:tblGrid>
              <a:tr h="611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Hensyn som vektlegges</a:t>
                      </a:r>
                      <a:r>
                        <a:rPr lang="nb-NO" sz="1400" baseline="0" dirty="0" smtClean="0">
                          <a:effectLst/>
                        </a:rPr>
                        <a:t> 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1986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/>
                          <a:ea typeface="Times New Roman"/>
                        </a:rPr>
                        <a:t>1996</a:t>
                      </a:r>
                      <a:r>
                        <a:rPr lang="nb-NO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/>
                          <a:ea typeface="Times New Roman"/>
                        </a:rPr>
                        <a:t>2006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Faglige/profesjonelle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hensyn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3,84 (1,07)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4,51 (0,70)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4,61 (0,61)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Signaler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fra politisk ledelse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62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4,55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0,90)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62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4,55 (0,90)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62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4,52 (0,96)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Forsvarlig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saksbehandling, gjeldende rett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4,49 (0,79)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4,47 (0,87)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Lojalitet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nærmeste overordnede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4,25 (0,85)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4,40 (0,77)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Samfunnsmessige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konsekvenser, effekter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4,20</a:t>
                      </a:r>
                      <a:r>
                        <a:rPr lang="nb-NO" sz="1400" baseline="0" dirty="0" smtClean="0">
                          <a:effectLst/>
                          <a:latin typeface="+mn-lt"/>
                          <a:ea typeface="Times New Roman"/>
                        </a:rPr>
                        <a:t> (1,00)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Signaler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fra brukergrupper, berørte parter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3,80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0,99)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3,68 (0,92)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3,83 (0,93)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0480" algn="ctr"/>
                        </a:tabLs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Offentlig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innsyn	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3,45 (1,02)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3,72 (1,05)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Kostnadseffektivitet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, produktivitet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036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036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3,57 (0,98)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0365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3,66 (0,96)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Fornyelse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og omstilling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3,62 (0,98)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3,64</a:t>
                      </a:r>
                      <a:r>
                        <a:rPr lang="nb-NO" sz="1400" baseline="0" dirty="0" smtClean="0">
                          <a:effectLst/>
                          <a:latin typeface="+mn-lt"/>
                          <a:ea typeface="Times New Roman"/>
                        </a:rPr>
                        <a:t> (1,00)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Hensyn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til uavhengige kontroll- og tilsynsorgan, ombud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2237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22375" algn="l"/>
                          <a:tab pos="1753235" algn="r"/>
                        </a:tabLst>
                      </a:pP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2237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3,38 (1,21)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Offentlig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opinion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587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587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2,97 (1,02)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5875" algn="l"/>
                          <a:tab pos="1753235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3,22 (1,06)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5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effectLst/>
                          <a:latin typeface="+mn-lt"/>
                        </a:rPr>
                        <a:t>Signaler </a:t>
                      </a:r>
                      <a:r>
                        <a:rPr lang="nb-NO" sz="1400" b="0" dirty="0">
                          <a:effectLst/>
                          <a:latin typeface="+mn-lt"/>
                        </a:rPr>
                        <a:t>fra tjenestemannsorganisasjoner</a:t>
                      </a:r>
                      <a:endParaRPr lang="nb-NO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6875" algn="ctr"/>
                          <a:tab pos="793750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1,80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1,10)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6875" algn="ctr"/>
                          <a:tab pos="793750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2,38 (1,13)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6875" algn="ctr"/>
                          <a:tab pos="793750" algn="r"/>
                        </a:tabLst>
                      </a:pPr>
                      <a:r>
                        <a:rPr lang="nb-NO" sz="1400" dirty="0" smtClean="0">
                          <a:effectLst/>
                          <a:latin typeface="+mn-lt"/>
                          <a:ea typeface="Times New Roman"/>
                        </a:rPr>
                        <a:t>2,56 (1,18)</a:t>
                      </a:r>
                      <a:endParaRPr lang="nb-NO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kjermbilde 2016-04-28 kl. 10.29.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7" cy="6497579"/>
          </a:xfrm>
          <a:prstGeom prst="rect">
            <a:avLst/>
          </a:prstGeom>
        </p:spPr>
      </p:pic>
      <p:sp>
        <p:nvSpPr>
          <p:cNvPr id="3" name="Pil høyre 2"/>
          <p:cNvSpPr/>
          <p:nvPr/>
        </p:nvSpPr>
        <p:spPr>
          <a:xfrm>
            <a:off x="755576" y="544522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>
            <a:off x="755576" y="580526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23356" y="372294"/>
            <a:ext cx="7781006" cy="10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Mediehensyn supplerer tradisjonelle verdier</a:t>
            </a:r>
            <a:endParaRPr lang="nb-NO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dirty="0" smtClean="0"/>
              <a:t>Ta inn sammenheng mellom verdier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1613320"/>
            <a:ext cx="8532440" cy="35591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3116" y="5238390"/>
            <a:ext cx="87933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600" smtClean="0"/>
              <a:t>Altså ikke </a:t>
            </a:r>
            <a:r>
              <a:rPr lang="nb-NO" sz="2600" dirty="0" smtClean="0"/>
              <a:t>slik </a:t>
            </a:r>
            <a:r>
              <a:rPr lang="nb-NO" sz="2600" smtClean="0"/>
              <a:t>at mediehensyn erstatter øvrige verdier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8392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1052</Words>
  <Application>Microsoft Macintosh PowerPoint</Application>
  <PresentationFormat>Skjermfremvisning (4:3)</PresentationFormat>
  <Paragraphs>285</Paragraphs>
  <Slides>17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Calibri</vt:lpstr>
      <vt:lpstr>Times New Roman</vt:lpstr>
      <vt:lpstr>Arial</vt:lpstr>
      <vt:lpstr>Office Theme</vt:lpstr>
      <vt:lpstr>  Lojalitet, nøytralitet og faglig uavhengighet  i sentraladministrasjonen </vt:lpstr>
      <vt:lpstr>  </vt:lpstr>
      <vt:lpstr>  </vt:lpstr>
      <vt:lpstr>Lojalitetskonflikter med nye partier i regjering</vt:lpstr>
      <vt:lpstr>Har gått greit for noen...</vt:lpstr>
      <vt:lpstr>...litt vanskeligere for andre</vt:lpstr>
      <vt:lpstr>Stabilitet i verdi-settene i forvaltningen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Er strukturen og kulturen i forvaltningen god nok?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Lærere ved Bachelorstudiet i Administrasjon og ledelse</dc:title>
  <dc:creator>Heidi Woll</dc:creator>
  <dc:description>template by addpoint.no</dc:description>
  <cp:lastModifiedBy>Kristoffer Kolltveit</cp:lastModifiedBy>
  <cp:revision>184</cp:revision>
  <cp:lastPrinted>2017-11-09T12:50:00Z</cp:lastPrinted>
  <dcterms:created xsi:type="dcterms:W3CDTF">2015-08-10T17:19:11Z</dcterms:created>
  <dcterms:modified xsi:type="dcterms:W3CDTF">2017-11-13T07:12:34Z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